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78" r:id="rId6"/>
    <p:sldId id="279" r:id="rId7"/>
    <p:sldId id="296" r:id="rId8"/>
    <p:sldId id="281" r:id="rId9"/>
    <p:sldId id="297" r:id="rId10"/>
    <p:sldId id="288" r:id="rId11"/>
    <p:sldId id="289" r:id="rId12"/>
    <p:sldId id="298" r:id="rId13"/>
    <p:sldId id="290" r:id="rId14"/>
    <p:sldId id="291" r:id="rId15"/>
    <p:sldId id="292" r:id="rId16"/>
    <p:sldId id="280" r:id="rId17"/>
    <p:sldId id="299" r:id="rId18"/>
    <p:sldId id="300" r:id="rId19"/>
    <p:sldId id="285" r:id="rId20"/>
    <p:sldId id="286" r:id="rId21"/>
    <p:sldId id="287" r:id="rId22"/>
    <p:sldId id="293" r:id="rId23"/>
  </p:sldIdLst>
  <p:sldSz cx="18288000" cy="10287000"/>
  <p:notesSz cx="6858000" cy="9144000"/>
  <p:embeddedFontLst>
    <p:embeddedFont>
      <p:font typeface="Open Sans Bold" charset="0"/>
      <p:regular r:id="rId24"/>
      <p:bold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Alatsi" charset="0"/>
      <p:regular r:id="rId30"/>
    </p:embeddedFont>
    <p:embeddedFont>
      <p:font typeface="Cambria Math" pitchFamily="18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3D582-56E6-1692-23CC-FACBECB0854B}" v="784" dt="2024-06-29T20:23:47.549"/>
    <p1510:client id="{039D9851-5649-F9E7-F93F-985065F1EA76}" v="610" dt="2024-06-29T20:59:37.967"/>
    <p1510:client id="{1E463E89-E3B7-39FC-4DC7-5E95319F8612}" v="523" dt="2024-06-29T21:17:10.214"/>
    <p1510:client id="{48D82C62-CF56-A1F1-0616-B9A8E306987C}" v="1059" dt="2024-06-30T06:39:04.253"/>
    <p1510:client id="{88AAED07-5D65-310F-F3E7-B742231F99C0}" v="1073" dt="2024-06-30T07:17:15.220"/>
    <p1510:client id="{9B6C90B7-4F55-3216-70D0-B987B39FB859}" v="238" dt="2024-06-30T04:59:36.263"/>
    <p1510:client id="{B76BA3F4-C871-E0B7-CBB3-553EF4750B8F}" v="322" dt="2024-06-30T07:59:07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946" y="-23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0827"/>
            <a:ext cx="2088471" cy="10467827"/>
            <a:chOff x="0" y="-241102"/>
            <a:chExt cx="5652112" cy="13957102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-241102"/>
              <a:ext cx="2826056" cy="13957102"/>
              <a:chOff x="0" y="-47625"/>
              <a:chExt cx="558233" cy="27569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1425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413028" y="-241101"/>
              <a:ext cx="2826056" cy="13957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795618" y="669353"/>
            <a:ext cx="1713789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Arial"/>
                <a:cs typeface="Arial"/>
              </a:rPr>
              <a:t>Title: Panorama Image </a:t>
            </a:r>
            <a:r>
              <a:rPr lang="en-US" sz="6000" b="1" dirty="0" err="1">
                <a:solidFill>
                  <a:srgbClr val="000000"/>
                </a:solidFill>
                <a:latin typeface="Arial"/>
                <a:cs typeface="Arial"/>
              </a:rPr>
              <a:t>Stitcher</a:t>
            </a:r>
            <a:endParaRPr lang="en-US" sz="60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8000" dirty="0">
              <a:latin typeface="Alatsi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31324" y="2812198"/>
            <a:ext cx="12625348" cy="157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Alatsi Bold"/>
              </a:rPr>
              <a:t>Course Code: CSE 4128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Alatsi Bold"/>
              </a:rPr>
              <a:t>Course Title: Image Processing &amp; Computer Vision Laboratory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4597" y="9268691"/>
            <a:ext cx="9898801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200">
                <a:solidFill>
                  <a:srgbClr val="000000"/>
                </a:solidFill>
                <a:latin typeface="Alatsi Bold"/>
              </a:rPr>
              <a:t> Khulna University of Engineering &amp; Technology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image1.png">
            <a:extLst>
              <a:ext uri="{FF2B5EF4-FFF2-40B4-BE49-F238E27FC236}">
                <a16:creationId xmlns:a16="http://schemas.microsoft.com/office/drawing/2014/main" xmlns="" id="{118A61FF-AC6D-4152-8E61-E0D1E4AAF27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22118" y="467647"/>
            <a:ext cx="2221082" cy="2560093"/>
          </a:xfrm>
          <a:prstGeom prst="rect">
            <a:avLst/>
          </a:prstGeom>
          <a:ln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F8342E-071C-4B65-B148-D041C1B71ABB}"/>
              </a:ext>
            </a:extLst>
          </p:cNvPr>
          <p:cNvSpPr txBox="1"/>
          <p:nvPr/>
        </p:nvSpPr>
        <p:spPr>
          <a:xfrm>
            <a:off x="2056320" y="4901527"/>
            <a:ext cx="7741328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latsi"/>
              </a:rPr>
              <a:t>Supervised By:</a:t>
            </a:r>
            <a:r>
              <a:rPr lang="en-US" sz="2800" dirty="0">
                <a:latin typeface="Alatsi" panose="020B0604020202020204" charset="0"/>
              </a:rPr>
              <a:t/>
            </a:r>
            <a:br>
              <a:rPr lang="en-US" sz="2800" dirty="0">
                <a:latin typeface="Alatsi" panose="020B0604020202020204" charset="0"/>
              </a:rPr>
            </a:br>
            <a:endParaRPr lang="en-US" sz="2800" dirty="0">
              <a:latin typeface="Alatsi" panose="020B0604020202020204" charset="0"/>
            </a:endParaRPr>
          </a:p>
          <a:p>
            <a:r>
              <a:rPr lang="en-US" sz="2800" dirty="0">
                <a:latin typeface="Alatsi"/>
              </a:rPr>
              <a:t>Dr. Sk. Md. </a:t>
            </a:r>
            <a:r>
              <a:rPr lang="en-US" sz="2800" dirty="0" err="1">
                <a:latin typeface="Alatsi"/>
              </a:rPr>
              <a:t>Masudul</a:t>
            </a:r>
            <a:r>
              <a:rPr lang="en-US" sz="2800" dirty="0">
                <a:latin typeface="Alatsi"/>
              </a:rPr>
              <a:t> </a:t>
            </a:r>
            <a:r>
              <a:rPr lang="en-US" sz="2800" dirty="0" err="1">
                <a:latin typeface="Alatsi"/>
              </a:rPr>
              <a:t>Ahsan</a:t>
            </a:r>
            <a:endParaRPr lang="en-US" sz="2800" dirty="0">
              <a:latin typeface="Alatsi"/>
            </a:endParaRPr>
          </a:p>
          <a:p>
            <a:r>
              <a:rPr lang="en-US" sz="2800" dirty="0">
                <a:latin typeface="Alatsi"/>
              </a:rPr>
              <a:t>Professor of Department of Computer Science and Engineering</a:t>
            </a:r>
          </a:p>
          <a:p>
            <a:r>
              <a:rPr lang="en-US" sz="2800" dirty="0">
                <a:latin typeface="Alatsi"/>
              </a:rPr>
              <a:t>&amp;</a:t>
            </a:r>
          </a:p>
          <a:p>
            <a:r>
              <a:rPr lang="en-US" sz="2800" dirty="0" err="1" smtClean="0">
                <a:latin typeface="Alatsi"/>
              </a:rPr>
              <a:t>Dipannita</a:t>
            </a:r>
            <a:r>
              <a:rPr lang="en-US" sz="2800" dirty="0" smtClean="0">
                <a:latin typeface="Alatsi"/>
              </a:rPr>
              <a:t> </a:t>
            </a:r>
            <a:r>
              <a:rPr lang="en-US" sz="2800" dirty="0" err="1" smtClean="0">
                <a:latin typeface="Alatsi"/>
              </a:rPr>
              <a:t>Biswas</a:t>
            </a:r>
            <a:endParaRPr lang="en-US" sz="2800" dirty="0" smtClean="0">
              <a:latin typeface="Alatsi"/>
            </a:endParaRPr>
          </a:p>
          <a:p>
            <a:r>
              <a:rPr lang="en-US" sz="2800" dirty="0" err="1" smtClean="0">
                <a:latin typeface="Alatsi"/>
              </a:rPr>
              <a:t>Letcturer</a:t>
            </a:r>
            <a:r>
              <a:rPr lang="en-US" sz="2800" dirty="0" smtClean="0">
                <a:latin typeface="Alatsi"/>
              </a:rPr>
              <a:t> </a:t>
            </a:r>
            <a:r>
              <a:rPr lang="en-US" sz="2800" dirty="0">
                <a:latin typeface="Alatsi"/>
              </a:rPr>
              <a:t>of Department of Computer Science and Engineering </a:t>
            </a:r>
            <a:endParaRPr lang="en-US" sz="2800" dirty="0">
              <a:latin typeface="Alatsi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640DB28-7E83-46DE-8B1F-B9B4B9A32F03}"/>
              </a:ext>
            </a:extLst>
          </p:cNvPr>
          <p:cNvSpPr txBox="1"/>
          <p:nvPr/>
        </p:nvSpPr>
        <p:spPr>
          <a:xfrm>
            <a:off x="10958945" y="4901527"/>
            <a:ext cx="6786155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Alatsi"/>
              </a:rPr>
              <a:t>Presented by:</a:t>
            </a:r>
            <a:r>
              <a:rPr lang="en-US" sz="2800">
                <a:latin typeface="Alatsi" panose="020B0604020202020204" charset="0"/>
              </a:rPr>
              <a:t/>
            </a:r>
            <a:br>
              <a:rPr lang="en-US" sz="2800">
                <a:latin typeface="Alatsi" panose="020B0604020202020204" charset="0"/>
              </a:rPr>
            </a:br>
            <a:r>
              <a:rPr lang="en-US" sz="2800">
                <a:latin typeface="Alatsi" panose="020B0604020202020204" charset="0"/>
              </a:rPr>
              <a:t/>
            </a:r>
            <a:br>
              <a:rPr lang="en-US" sz="2800">
                <a:latin typeface="Alatsi" panose="020B0604020202020204" charset="0"/>
              </a:rPr>
            </a:br>
            <a:r>
              <a:rPr lang="en-US" sz="2800">
                <a:latin typeface="Alatsi"/>
              </a:rPr>
              <a:t>Sabnaj Akter</a:t>
            </a:r>
            <a:endParaRPr lang="en-US" sz="2800">
              <a:latin typeface="Alatsi" panose="020B0604020202020204" charset="0"/>
            </a:endParaRPr>
          </a:p>
          <a:p>
            <a:r>
              <a:rPr lang="en-US" sz="2800">
                <a:latin typeface="Alatsi"/>
              </a:rPr>
              <a:t>Roll: 1907042</a:t>
            </a:r>
            <a:endParaRPr lang="en-US" sz="2800">
              <a:latin typeface="Alatsi" panose="020B0604020202020204" charset="0"/>
            </a:endParaRPr>
          </a:p>
          <a:p>
            <a:r>
              <a:rPr lang="en-US" sz="2800">
                <a:latin typeface="Alatsi" panose="020B0604020202020204" charset="0"/>
              </a:rPr>
              <a:t>Year: 4</a:t>
            </a:r>
            <a:r>
              <a:rPr lang="en-US" sz="2800" baseline="30000">
                <a:latin typeface="Alatsi" panose="020B0604020202020204" charset="0"/>
              </a:rPr>
              <a:t>th</a:t>
            </a:r>
          </a:p>
          <a:p>
            <a:r>
              <a:rPr lang="en-US" sz="2800">
                <a:latin typeface="Alatsi" panose="020B0604020202020204" charset="0"/>
              </a:rPr>
              <a:t>Semester: 1</a:t>
            </a:r>
            <a:r>
              <a:rPr lang="en-US" sz="2800" baseline="30000">
                <a:latin typeface="Alatsi" panose="020B0604020202020204" charset="0"/>
              </a:rPr>
              <a:t>st</a:t>
            </a:r>
          </a:p>
          <a:p>
            <a:r>
              <a:rPr lang="en-US" sz="2800">
                <a:latin typeface="Alatsi" panose="020B0604020202020204" charset="0"/>
              </a:rPr>
              <a:t>Department of Computer Science</a:t>
            </a:r>
          </a:p>
          <a:p>
            <a:r>
              <a:rPr lang="en-US" sz="2800">
                <a:latin typeface="Alatsi" panose="020B0604020202020204" charset="0"/>
              </a:rPr>
              <a:t>and Engineering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39800" y="7554815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05433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Methodology(Feature Matching)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  <a:ea typeface="Open Sans Bold"/>
                  <a:cs typeface="Open Sans Bold"/>
                </a:rPr>
                <a:t>10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59B6392-8BB2-9A6D-F2CB-8EF5749B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48" y="1657512"/>
            <a:ext cx="14818894" cy="71323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A367F5B-2EAA-192A-2F2F-7BEC9D8E13E5}"/>
              </a:ext>
            </a:extLst>
          </p:cNvPr>
          <p:cNvSpPr txBox="1"/>
          <p:nvPr/>
        </p:nvSpPr>
        <p:spPr>
          <a:xfrm>
            <a:off x="7895998" y="905697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FIg-3: Mapped </a:t>
            </a:r>
            <a:r>
              <a:rPr lang="en-US" sz="2000" dirty="0" err="1">
                <a:ea typeface="Calibri"/>
                <a:cs typeface="Calibri"/>
              </a:rPr>
              <a:t>Keypoints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119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743709" y="7443287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13053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Methodology (</a:t>
            </a:r>
            <a:r>
              <a:rPr lang="en-US" sz="4000" b="1" u="sng" dirty="0" err="1">
                <a:solidFill>
                  <a:srgbClr val="000000"/>
                </a:solidFill>
                <a:latin typeface="Times New Roman"/>
                <a:cs typeface="Times New Roman"/>
              </a:rPr>
              <a:t>Homography</a:t>
            </a:r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 Matrix Calculation)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  <a:ea typeface="Open Sans Bold"/>
                  <a:cs typeface="Open Sans Bold"/>
                </a:rPr>
                <a:t>11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A11F9A2-F4BA-9A7E-38AE-9688554DCCAA}"/>
              </a:ext>
            </a:extLst>
          </p:cNvPr>
          <p:cNvSpPr txBox="1"/>
          <p:nvPr/>
        </p:nvSpPr>
        <p:spPr>
          <a:xfrm>
            <a:off x="1085475" y="1968089"/>
            <a:ext cx="274320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v"/>
            </a:pPr>
            <a:endParaRPr lang="en-US" sz="2800" dirty="0">
              <a:cs typeface="Calibri"/>
            </a:endParaRPr>
          </a:p>
          <a:p>
            <a:pPr marL="285750" indent="-285750" algn="l">
              <a:buFont typeface="Wingdings"/>
              <a:buChar char="v"/>
            </a:pPr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965FC3-0DA4-6A9F-944E-083D713F4D92}"/>
              </a:ext>
            </a:extLst>
          </p:cNvPr>
          <p:cNvSpPr txBox="1"/>
          <p:nvPr/>
        </p:nvSpPr>
        <p:spPr>
          <a:xfrm>
            <a:off x="1085152" y="1681993"/>
            <a:ext cx="1407234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Wingdings"/>
              <a:buChar char="v"/>
            </a:pPr>
            <a:r>
              <a:rPr lang="en-US" sz="2800" dirty="0">
                <a:ea typeface="+mn-lt"/>
                <a:cs typeface="+mn-lt"/>
              </a:rPr>
              <a:t>The </a:t>
            </a:r>
            <a:r>
              <a:rPr lang="en-US" sz="2800" dirty="0" err="1">
                <a:ea typeface="+mn-lt"/>
                <a:cs typeface="+mn-lt"/>
              </a:rPr>
              <a:t>homography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matrix,often</a:t>
            </a:r>
            <a:r>
              <a:rPr lang="en-US" sz="2800" dirty="0">
                <a:ea typeface="+mn-lt"/>
                <a:cs typeface="+mn-lt"/>
              </a:rPr>
              <a:t> denoted as H, describes the geometric relationship between corresponding points in the two images.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D52F141-C1B0-A876-2EAB-C358803B39D2}"/>
              </a:ext>
            </a:extLst>
          </p:cNvPr>
          <p:cNvSpPr txBox="1"/>
          <p:nvPr/>
        </p:nvSpPr>
        <p:spPr>
          <a:xfrm>
            <a:off x="1370833" y="3531841"/>
            <a:ext cx="123242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The </a:t>
            </a:r>
            <a:r>
              <a:rPr lang="en-US" sz="2800" dirty="0" err="1">
                <a:ea typeface="+mn-lt"/>
                <a:cs typeface="+mn-lt"/>
              </a:rPr>
              <a:t>homography</a:t>
            </a:r>
            <a:r>
              <a:rPr lang="en-US" sz="2800" dirty="0">
                <a:ea typeface="+mn-lt"/>
                <a:cs typeface="+mn-lt"/>
              </a:rPr>
              <a:t> matrix is a 3x3 matrix and can be represented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50424" y="4930139"/>
                <a:ext cx="2909514" cy="2071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effectLst/>
                                    <a:latin typeface="Cambria Math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23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31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33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424" y="4930139"/>
                <a:ext cx="2909514" cy="2071336"/>
              </a:xfrm>
              <a:prstGeom prst="rect">
                <a:avLst/>
              </a:prstGeom>
              <a:blipFill rotWithShape="1">
                <a:blip r:embed="rId4"/>
                <a:stretch>
                  <a:fillRect l="-1887" r="-1048" b="-3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856112" y="5253484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0833" y="6730940"/>
            <a:ext cx="5840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Homography</a:t>
            </a:r>
            <a:r>
              <a:rPr lang="en-US" sz="2800" dirty="0"/>
              <a:t> Transformation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844162" y="7524695"/>
                <a:ext cx="2909514" cy="2071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effectLst/>
                                    <a:latin typeface="Cambria Math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23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31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800" b="0" i="1" baseline="-25000" smtClean="0">
                                    <a:latin typeface="Cambria Math"/>
                                  </a:rPr>
                                  <m:t>33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162" y="7524695"/>
                <a:ext cx="2909514" cy="2071336"/>
              </a:xfrm>
              <a:prstGeom prst="rect">
                <a:avLst/>
              </a:prstGeom>
              <a:blipFill rotWithShape="1">
                <a:blip r:embed="rId5"/>
                <a:stretch>
                  <a:fillRect l="-1887" r="-1048" b="-3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79643" y="7541740"/>
                <a:ext cx="623889" cy="1309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643" y="7541740"/>
                <a:ext cx="623889" cy="1309461"/>
              </a:xfrm>
              <a:prstGeom prst="rect">
                <a:avLst/>
              </a:prstGeom>
              <a:blipFill rotWithShape="1">
                <a:blip r:embed="rId6"/>
                <a:stretch>
                  <a:fillRect r="-25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69316" y="7639160"/>
                <a:ext cx="472950" cy="1169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316" y="7639160"/>
                <a:ext cx="472950" cy="1169487"/>
              </a:xfrm>
              <a:prstGeom prst="rect">
                <a:avLst/>
              </a:prstGeom>
              <a:blipFill rotWithShape="1">
                <a:blip r:embed="rId7"/>
                <a:stretch>
                  <a:fillRect r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500382" y="803227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71575" y="7962293"/>
            <a:ext cx="276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2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743709" y="7443287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13053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Methodology (</a:t>
            </a:r>
            <a:r>
              <a:rPr lang="en-US" sz="4000" b="1" u="sng" dirty="0" err="1">
                <a:solidFill>
                  <a:srgbClr val="000000"/>
                </a:solidFill>
                <a:latin typeface="Times New Roman"/>
                <a:cs typeface="Times New Roman"/>
              </a:rPr>
              <a:t>Homography</a:t>
            </a:r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 Matrix Calculation)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12</a:t>
              </a:r>
              <a:endPara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Bold"/>
                <a:ea typeface="Open Sans Bold"/>
                <a:cs typeface="Open Sans Bold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A11F9A2-F4BA-9A7E-38AE-9688554DCCAA}"/>
              </a:ext>
            </a:extLst>
          </p:cNvPr>
          <p:cNvSpPr txBox="1"/>
          <p:nvPr/>
        </p:nvSpPr>
        <p:spPr>
          <a:xfrm>
            <a:off x="1085475" y="1968089"/>
            <a:ext cx="274320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v"/>
            </a:pPr>
            <a:endParaRPr lang="en-US" sz="2800" dirty="0">
              <a:cs typeface="Calibri"/>
            </a:endParaRPr>
          </a:p>
          <a:p>
            <a:pPr marL="285750" indent="-285750" algn="l">
              <a:buFont typeface="Wingdings"/>
              <a:buChar char="v"/>
            </a:pPr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965FC3-0DA4-6A9F-944E-083D713F4D92}"/>
              </a:ext>
            </a:extLst>
          </p:cNvPr>
          <p:cNvSpPr txBox="1"/>
          <p:nvPr/>
        </p:nvSpPr>
        <p:spPr>
          <a:xfrm>
            <a:off x="1085152" y="1681993"/>
            <a:ext cx="1407234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Wingdings"/>
              <a:buChar char="v"/>
            </a:pPr>
            <a:r>
              <a:rPr lang="en-US" sz="2800" dirty="0">
                <a:ea typeface="+mn-lt"/>
                <a:cs typeface="+mn-lt"/>
              </a:rPr>
              <a:t>RANSAC algorithm is used to find the value of </a:t>
            </a:r>
            <a:r>
              <a:rPr lang="en-US" sz="2800" dirty="0" err="1">
                <a:ea typeface="+mn-lt"/>
                <a:cs typeface="+mn-lt"/>
              </a:rPr>
              <a:t>homography</a:t>
            </a:r>
            <a:r>
              <a:rPr lang="en-US" sz="2800" dirty="0">
                <a:ea typeface="+mn-lt"/>
                <a:cs typeface="+mn-lt"/>
              </a:rPr>
              <a:t> matrix</a:t>
            </a:r>
          </a:p>
          <a:p>
            <a:pPr marL="285750" indent="-285750">
              <a:buFont typeface="Wingdings"/>
              <a:buChar char="v"/>
            </a:pPr>
            <a:endParaRPr lang="en-US" sz="28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2800" dirty="0">
                <a:ea typeface="+mn-lt"/>
                <a:cs typeface="+mn-lt"/>
              </a:rPr>
              <a:t>It is an iterative algorithm commonly used in </a:t>
            </a:r>
          </a:p>
          <a:p>
            <a:pPr marL="285750" indent="-285750">
              <a:buFont typeface="Wingdings"/>
              <a:buChar char="v"/>
            </a:pPr>
            <a:endParaRPr lang="en-US" sz="28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2800" dirty="0"/>
              <a:t>RANSAC is often used when dealing with correspondences between points in two images that may include outliers or mismatches.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>
              <a:ea typeface="+mn-lt"/>
              <a:cs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92" y="5141707"/>
            <a:ext cx="8153400" cy="38557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A5C2DA-AEA9-322F-3F69-A6377AC03560}"/>
              </a:ext>
            </a:extLst>
          </p:cNvPr>
          <p:cNvSpPr txBox="1"/>
          <p:nvPr/>
        </p:nvSpPr>
        <p:spPr>
          <a:xfrm>
            <a:off x="7033735" y="913718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FIg-4: RANSAC apply</a:t>
            </a:r>
          </a:p>
        </p:txBody>
      </p:sp>
    </p:spTree>
    <p:extLst>
      <p:ext uri="{BB962C8B-B14F-4D97-AF65-F5344CB8AC3E}">
        <p14:creationId xmlns:p14="http://schemas.microsoft.com/office/powerpoint/2010/main" val="423840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569628" y="731329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97813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Methodology </a:t>
            </a:r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Wrapping</a:t>
            </a:r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 Image)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13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27B521-E171-5E51-9764-9B8444842478}"/>
              </a:ext>
            </a:extLst>
          </p:cNvPr>
          <p:cNvSpPr txBox="1"/>
          <p:nvPr/>
        </p:nvSpPr>
        <p:spPr>
          <a:xfrm>
            <a:off x="883262" y="2043416"/>
            <a:ext cx="138538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800">
                <a:ea typeface="+mn-lt"/>
                <a:cs typeface="+mn-lt"/>
              </a:rPr>
              <a:t>The wrap operation is crucial in image stitching to ensure that the images align correctly.</a:t>
            </a:r>
          </a:p>
          <a:p>
            <a:pPr marL="285750" indent="-285750">
              <a:buFont typeface="Wingdings,Sans-Serif"/>
              <a:buChar char="v"/>
            </a:pPr>
            <a:endParaRPr lang="en-US" sz="2800" dirty="0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800">
                <a:ea typeface="+mn-lt"/>
                <a:cs typeface="+mn-lt"/>
              </a:rPr>
              <a:t>The wrrap operation applies homgraphy matrix H to transform the perspective of one image to align with another. 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Wingdings,Sans-Serif"/>
              <a:buChar char="v"/>
            </a:pPr>
            <a:endParaRPr lang="en-US" sz="2800" dirty="0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800">
                <a:ea typeface="+mn-lt"/>
                <a:cs typeface="+mn-lt"/>
              </a:rPr>
              <a:t>By transforming the image, the wrap operation aligns the features (like edges, corners, and other keypoints) of one image with the corresponding features in the other image. </a:t>
            </a:r>
            <a:endParaRPr lang="en-US" sz="2800" dirty="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800">
                <a:ea typeface="+mn-lt"/>
                <a:cs typeface="+mn-lt"/>
              </a:rPr>
              <a:t>The Homography matrix H defines how the perspective of the image changes.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32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764167" y="620819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28774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Methodology (Blending)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14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C15D26-9248-4AB2-859B-AFF5AE92C729}"/>
              </a:ext>
            </a:extLst>
          </p:cNvPr>
          <p:cNvSpPr txBox="1"/>
          <p:nvPr/>
        </p:nvSpPr>
        <p:spPr>
          <a:xfrm>
            <a:off x="886691" y="1411783"/>
            <a:ext cx="16639309" cy="77092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Why blending is important?</a:t>
            </a:r>
            <a:endParaRPr lang="en-US" sz="2800" b="1" dirty="0">
              <a:latin typeface="Calibri"/>
              <a:ea typeface="Calibri"/>
              <a:cs typeface="Calibri"/>
            </a:endParaRPr>
          </a:p>
          <a:p>
            <a:endParaRPr lang="en-US" sz="2600" b="1" dirty="0">
              <a:latin typeface="Times New Roman"/>
              <a:ea typeface="+mn-lt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sz="2800">
                <a:latin typeface="Times New Roman"/>
                <a:ea typeface="+mn-lt"/>
                <a:cs typeface="Times New Roman"/>
              </a:rPr>
              <a:t>The image may have different contrast or brightness for capturing different viewpoints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ea typeface="+mn-lt"/>
                <a:cs typeface="+mn-lt"/>
              </a:rPr>
              <a:t>To solve this  issue weighted blending is used</a:t>
            </a:r>
            <a:endParaRPr lang="en-US" sz="2800"/>
          </a:p>
          <a:p>
            <a:pPr>
              <a:lnSpc>
                <a:spcPct val="150000"/>
              </a:lnSpc>
            </a:pPr>
            <a:r>
              <a:rPr lang="en-US" sz="2600" dirty="0">
                <a:ea typeface="+mn-lt"/>
                <a:cs typeface="+mn-lt"/>
              </a:rPr>
              <a:t/>
            </a:r>
            <a:br>
              <a:rPr lang="en-US" sz="2600" dirty="0">
                <a:ea typeface="+mn-lt"/>
                <a:cs typeface="+mn-lt"/>
              </a:rPr>
            </a:br>
            <a:r>
              <a:rPr lang="en-US" sz="2600" b="1">
                <a:ea typeface="+mn-lt"/>
                <a:cs typeface="+mn-lt"/>
              </a:rPr>
              <a:t>Weighted Blending:</a:t>
            </a:r>
            <a:endParaRPr lang="en-US" sz="2600" b="1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Times New Roman"/>
                <a:cs typeface="Times New Roman"/>
              </a:rPr>
              <a:t>Linear gradient mask is created 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Times New Roman"/>
                <a:cs typeface="Times New Roman"/>
              </a:rPr>
              <a:t>This mask is converted into 3 channel(BGR) by duplicating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Times New Roman"/>
                <a:cs typeface="Times New Roman"/>
              </a:rPr>
              <a:t>This mask is applied to blending image.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latin typeface="Times New Roman"/>
                <a:cs typeface="Times New Roman"/>
              </a:rPr>
              <a:t>Blending operation is done by multipying each image by  its crossepoding mask(element wise multiplication)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/>
                <a:cs typeface="Times New Roman"/>
              </a:rPr>
              <a:t/>
            </a:r>
            <a:br>
              <a:rPr lang="en-US" sz="2600" dirty="0">
                <a:latin typeface="Times New Roman"/>
                <a:cs typeface="Times New Roman"/>
              </a:rPr>
            </a:br>
            <a:r>
              <a:rPr lang="en-US" sz="2600" dirty="0">
                <a:latin typeface="Times New Roman"/>
                <a:cs typeface="Times New Roman"/>
              </a:rPr>
              <a:t/>
            </a:r>
            <a:br>
              <a:rPr lang="en-US" sz="2600" dirty="0">
                <a:latin typeface="Times New Roman"/>
                <a:cs typeface="Times New Roman"/>
              </a:rPr>
            </a:br>
            <a:endParaRPr lang="en-US" sz="2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1002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39800" y="7363145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01623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Methodology  (Blending)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15</a:t>
              </a:r>
            </a:p>
          </p:txBody>
        </p:sp>
      </p:grpSp>
      <p:pic>
        <p:nvPicPr>
          <p:cNvPr id="2" name="Picture 1" descr="A city with buildings and trees&#10;&#10;Description automatically generated">
            <a:extLst>
              <a:ext uri="{FF2B5EF4-FFF2-40B4-BE49-F238E27FC236}">
                <a16:creationId xmlns:a16="http://schemas.microsoft.com/office/drawing/2014/main" xmlns="" id="{1510B3E1-CC04-EE7F-7EFA-5A7D48F8F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16" y="2224449"/>
            <a:ext cx="8101264" cy="5597470"/>
          </a:xfrm>
          <a:prstGeom prst="rect">
            <a:avLst/>
          </a:prstGeom>
        </p:spPr>
      </p:pic>
      <p:pic>
        <p:nvPicPr>
          <p:cNvPr id="13" name="Picture 12" descr="A group of buildings with trees in the background&#10;&#10;Description automatically generated">
            <a:extLst>
              <a:ext uri="{FF2B5EF4-FFF2-40B4-BE49-F238E27FC236}">
                <a16:creationId xmlns:a16="http://schemas.microsoft.com/office/drawing/2014/main" xmlns="" id="{650E79B6-2BB3-C736-AD64-137EACF6C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528" y="2219297"/>
            <a:ext cx="7840578" cy="55877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D2BD199-EDC3-7F85-FB3A-BB7BD5D7854F}"/>
              </a:ext>
            </a:extLst>
          </p:cNvPr>
          <p:cNvSpPr txBox="1"/>
          <p:nvPr/>
        </p:nvSpPr>
        <p:spPr>
          <a:xfrm>
            <a:off x="2902893" y="825487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FIg-5: Before blending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838A617-2996-2703-44FF-646F9241BD31}"/>
              </a:ext>
            </a:extLst>
          </p:cNvPr>
          <p:cNvSpPr txBox="1"/>
          <p:nvPr/>
        </p:nvSpPr>
        <p:spPr>
          <a:xfrm>
            <a:off x="12006787" y="825487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FIg-6: After Blending</a:t>
            </a:r>
          </a:p>
        </p:txBody>
      </p:sp>
    </p:spTree>
    <p:extLst>
      <p:ext uri="{BB962C8B-B14F-4D97-AF65-F5344CB8AC3E}">
        <p14:creationId xmlns:p14="http://schemas.microsoft.com/office/powerpoint/2010/main" val="665773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39800" y="75078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62583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Result 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16</a:t>
              </a:r>
            </a:p>
          </p:txBody>
        </p:sp>
      </p:grpSp>
      <p:pic>
        <p:nvPicPr>
          <p:cNvPr id="14" name="Picture 13" descr="A city with many buildings and trees&#10;&#10;Description automatically generated">
            <a:extLst>
              <a:ext uri="{FF2B5EF4-FFF2-40B4-BE49-F238E27FC236}">
                <a16:creationId xmlns:a16="http://schemas.microsoft.com/office/drawing/2014/main" xmlns="" id="{84088928-D867-E37E-BF81-1B1D2EBF9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479" y="2338137"/>
            <a:ext cx="6172200" cy="6172200"/>
          </a:xfrm>
          <a:prstGeom prst="rect">
            <a:avLst/>
          </a:prstGeom>
        </p:spPr>
      </p:pic>
      <p:pic>
        <p:nvPicPr>
          <p:cNvPr id="15" name="Picture 14" descr="A city with many buildings and trees&#10;&#10;Description automatically generated">
            <a:extLst>
              <a:ext uri="{FF2B5EF4-FFF2-40B4-BE49-F238E27FC236}">
                <a16:creationId xmlns:a16="http://schemas.microsoft.com/office/drawing/2014/main" xmlns="" id="{8EE0BB61-9653-1046-EDEA-8602E767F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926" y="2348163"/>
            <a:ext cx="6172200" cy="6172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F95011-ED16-3614-A9E3-D68504D5D471}"/>
              </a:ext>
            </a:extLst>
          </p:cNvPr>
          <p:cNvSpPr txBox="1"/>
          <p:nvPr/>
        </p:nvSpPr>
        <p:spPr>
          <a:xfrm>
            <a:off x="888592" y="140868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Input</a:t>
            </a:r>
            <a:r>
              <a:rPr lang="en-US" sz="2800" b="1" dirty="0">
                <a:cs typeface="Calibri"/>
              </a:rPr>
              <a:t> Image:</a:t>
            </a:r>
            <a:endParaRPr 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63C12D-5CE4-64A2-9710-EFE5D909AD40}"/>
              </a:ext>
            </a:extLst>
          </p:cNvPr>
          <p:cNvSpPr txBox="1"/>
          <p:nvPr/>
        </p:nvSpPr>
        <p:spPr>
          <a:xfrm>
            <a:off x="10883840" y="877623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FIg-8: Right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019FC9C-7573-955D-360C-A90A42124760}"/>
              </a:ext>
            </a:extLst>
          </p:cNvPr>
          <p:cNvSpPr txBox="1"/>
          <p:nvPr/>
        </p:nvSpPr>
        <p:spPr>
          <a:xfrm>
            <a:off x="3195661" y="874816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FIg-7: Left Image</a:t>
            </a:r>
          </a:p>
        </p:txBody>
      </p:sp>
    </p:spTree>
    <p:extLst>
      <p:ext uri="{BB962C8B-B14F-4D97-AF65-F5344CB8AC3E}">
        <p14:creationId xmlns:p14="http://schemas.microsoft.com/office/powerpoint/2010/main" val="169615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39800" y="75078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62583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Result 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17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F95011-ED16-3614-A9E3-D68504D5D471}"/>
              </a:ext>
            </a:extLst>
          </p:cNvPr>
          <p:cNvSpPr txBox="1"/>
          <p:nvPr/>
        </p:nvSpPr>
        <p:spPr>
          <a:xfrm>
            <a:off x="888592" y="140868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Output image:</a:t>
            </a:r>
            <a:endParaRPr lang="en-US" sz="28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63C12D-5CE4-64A2-9710-EFE5D909AD40}"/>
              </a:ext>
            </a:extLst>
          </p:cNvPr>
          <p:cNvSpPr txBox="1"/>
          <p:nvPr/>
        </p:nvSpPr>
        <p:spPr>
          <a:xfrm>
            <a:off x="7895998" y="799418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FIg-9: Output Imae</a:t>
            </a:r>
          </a:p>
        </p:txBody>
      </p:sp>
      <p:pic>
        <p:nvPicPr>
          <p:cNvPr id="2" name="Picture 1" descr="A city with many buildings and trees&#10;&#10;Description automatically generated">
            <a:extLst>
              <a:ext uri="{FF2B5EF4-FFF2-40B4-BE49-F238E27FC236}">
                <a16:creationId xmlns:a16="http://schemas.microsoft.com/office/drawing/2014/main" xmlns="" id="{DAF99D54-AFBF-39DD-92EF-B52DECA9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15127"/>
            <a:ext cx="10006263" cy="56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6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39800" y="75078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62583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Result 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18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F95011-ED16-3614-A9E3-D68504D5D471}"/>
              </a:ext>
            </a:extLst>
          </p:cNvPr>
          <p:cNvSpPr txBox="1"/>
          <p:nvPr/>
        </p:nvSpPr>
        <p:spPr>
          <a:xfrm>
            <a:off x="888592" y="1408688"/>
            <a:ext cx="123684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+mn-lt"/>
                <a:cs typeface="+mn-lt"/>
              </a:rPr>
              <a:t>Stitching multiple images using recursion we can obtain a wider panorama: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63C12D-5CE4-64A2-9710-EFE5D909AD40}"/>
              </a:ext>
            </a:extLst>
          </p:cNvPr>
          <p:cNvSpPr txBox="1"/>
          <p:nvPr/>
        </p:nvSpPr>
        <p:spPr>
          <a:xfrm>
            <a:off x="7093893" y="8956712"/>
            <a:ext cx="30038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FIg-9:Wide Output Image</a:t>
            </a:r>
          </a:p>
        </p:txBody>
      </p:sp>
      <p:pic>
        <p:nvPicPr>
          <p:cNvPr id="13" name="Picture 12" descr="A city with buildings and trees&#10;&#10;Description automatically generated">
            <a:extLst>
              <a:ext uri="{FF2B5EF4-FFF2-40B4-BE49-F238E27FC236}">
                <a16:creationId xmlns:a16="http://schemas.microsoft.com/office/drawing/2014/main" xmlns="" id="{8B2138B5-EFF4-53E5-2852-09578D03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790" y="2581416"/>
            <a:ext cx="13314947" cy="58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42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563600" y="739389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58968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Limitations </a:t>
            </a:r>
            <a:r>
              <a:rPr lang="en-US" sz="4800" b="1" u="sng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784893" y="-98041"/>
            <a:ext cx="1673226" cy="1659259"/>
            <a:chOff x="-73742" y="-130721"/>
            <a:chExt cx="2230967" cy="221234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-73742" y="-130721"/>
              <a:ext cx="2230967" cy="2212346"/>
              <a:chOff x="-54409" y="-47625"/>
              <a:chExt cx="812800" cy="806016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 rot="17940000"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19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C15D26-9248-4AB2-859B-AFF5AE92C729}"/>
              </a:ext>
            </a:extLst>
          </p:cNvPr>
          <p:cNvSpPr txBox="1"/>
          <p:nvPr/>
        </p:nvSpPr>
        <p:spPr>
          <a:xfrm>
            <a:off x="886691" y="1211257"/>
            <a:ext cx="15950051" cy="4360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2800" b="1" dirty="0">
              <a:latin typeface="Times New Roman"/>
              <a:ea typeface="+mn-lt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US" sz="2800">
                <a:latin typeface="Calibri"/>
                <a:ea typeface="Calibri"/>
                <a:cs typeface="Calibri"/>
              </a:rPr>
              <a:t>If there is not enough overlapping area it still stitch the image and give a dark area in the stitching region</a:t>
            </a:r>
            <a:endParaRPr lang="en-US" sz="2800" dirty="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endParaRPr lang="en-US" sz="2800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endParaRPr lang="en-US" sz="2600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endParaRPr lang="en-US" sz="260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5000000000000000000" pitchFamily="2" charset="2"/>
              <a:buChar char="•"/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group of buildings with trees in the background&#10;&#10;Description automatically generated">
            <a:extLst>
              <a:ext uri="{FF2B5EF4-FFF2-40B4-BE49-F238E27FC236}">
                <a16:creationId xmlns:a16="http://schemas.microsoft.com/office/drawing/2014/main" xmlns="" id="{BE3DCD86-09B4-A7AB-B15A-EEA6CF7C8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37" y="3139125"/>
            <a:ext cx="9144000" cy="48910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3782F48-0E04-FADA-1C33-C7CE2672BE0B}"/>
              </a:ext>
            </a:extLst>
          </p:cNvPr>
          <p:cNvSpPr txBox="1"/>
          <p:nvPr/>
        </p:nvSpPr>
        <p:spPr>
          <a:xfrm>
            <a:off x="5887453" y="8624637"/>
            <a:ext cx="5029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F</a:t>
            </a:r>
            <a:r>
              <a:rPr lang="en-US" sz="2000" dirty="0">
                <a:solidFill>
                  <a:srgbClr val="333333"/>
                </a:solidFill>
                <a:latin typeface="-apple-system"/>
              </a:rPr>
              <a:t>ig 10:Output of not overlapping  input images</a:t>
            </a:r>
          </a:p>
        </p:txBody>
      </p:sp>
    </p:spTree>
    <p:extLst>
      <p:ext uri="{BB962C8B-B14F-4D97-AF65-F5344CB8AC3E}">
        <p14:creationId xmlns:p14="http://schemas.microsoft.com/office/powerpoint/2010/main" val="192785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7473" y="1276632"/>
            <a:ext cx="14705320" cy="690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Times New Roman"/>
                <a:cs typeface="Times New Roman"/>
              </a:rPr>
              <a:t>Introduction</a:t>
            </a:r>
            <a:endParaRPr lang="en-US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Times New Roman"/>
                <a:cs typeface="Times New Roman"/>
              </a:rPr>
              <a:t>Application</a:t>
            </a:r>
            <a:endParaRPr lang="en-US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Times New Roman"/>
                <a:cs typeface="Times New Roman"/>
              </a:rPr>
              <a:t>Key Steps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Times New Roman"/>
                <a:cs typeface="Times New Roman"/>
              </a:rPr>
              <a:t>Methodology Explanation</a:t>
            </a:r>
            <a:endParaRPr lang="en-US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Times New Roman"/>
                <a:cs typeface="Times New Roman"/>
              </a:rPr>
              <a:t>Input and Result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Times New Roman"/>
                <a:cs typeface="Times New Roman"/>
              </a:rPr>
              <a:t>Limitations</a:t>
            </a:r>
            <a:endParaRPr lang="en-US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Times New Roman"/>
                <a:cs typeface="Times New Roman"/>
              </a:rPr>
              <a:t>Conclusion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Times New Roman"/>
                <a:cs typeface="Times New Roman"/>
              </a:rPr>
              <a:t>References</a:t>
            </a:r>
          </a:p>
          <a:p>
            <a:pPr algn="l">
              <a:lnSpc>
                <a:spcPct val="150000"/>
              </a:lnSpc>
            </a:pPr>
            <a:endParaRPr lang="en-US" sz="2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600">
              <a:solidFill>
                <a:srgbClr val="000000"/>
              </a:solidFill>
              <a:latin typeface="Alatsi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33073" y="9747320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69628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430000" y="9960103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476250"/>
            <a:ext cx="305961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9600" b="1" u="sng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1"/>
              <a:ext cx="2083482" cy="117681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00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052E3FA0-1BE8-47CF-9B39-E65DA5FABD44}"/>
              </a:ext>
            </a:extLst>
          </p:cNvPr>
          <p:cNvSpPr/>
          <p:nvPr/>
        </p:nvSpPr>
        <p:spPr>
          <a:xfrm>
            <a:off x="13388720" y="-2667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716000" y="749575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58968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Conclusion</a:t>
            </a:r>
            <a:r>
              <a:rPr lang="en-US" sz="4800" b="1" u="sng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  <a:ea typeface="Open Sans Bold"/>
                  <a:cs typeface="Open Sans Bold"/>
                </a:rPr>
                <a:t>20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C15D26-9248-4AB2-859B-AFF5AE92C729}"/>
              </a:ext>
            </a:extLst>
          </p:cNvPr>
          <p:cNvSpPr txBox="1"/>
          <p:nvPr/>
        </p:nvSpPr>
        <p:spPr>
          <a:xfrm>
            <a:off x="886691" y="1411783"/>
            <a:ext cx="16010208" cy="45391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>
                <a:latin typeface="Times New Roman"/>
                <a:cs typeface="Times New Roman"/>
              </a:rPr>
              <a:t>The approach for image stitching was studied.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>
                <a:latin typeface="Times New Roman"/>
                <a:cs typeface="Times New Roman"/>
              </a:rPr>
              <a:t>A thorough description of their methodology was given.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>
                <a:latin typeface="Times New Roman"/>
                <a:cs typeface="Times New Roman"/>
              </a:rPr>
              <a:t>The stitcher is able to stitching multiple image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>
                <a:latin typeface="Times New Roman"/>
                <a:cs typeface="Times New Roman"/>
              </a:rPr>
              <a:t>Maximum used funcitons are useer define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8429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39800" y="75026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58968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References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81181A2-269D-4526-AD03-61C380AB4A73}"/>
              </a:ext>
            </a:extLst>
          </p:cNvPr>
          <p:cNvSpPr txBox="1"/>
          <p:nvPr/>
        </p:nvSpPr>
        <p:spPr>
          <a:xfrm>
            <a:off x="886691" y="1697759"/>
            <a:ext cx="14886709" cy="69865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600">
                <a:ea typeface="+mn-lt"/>
                <a:cs typeface="+mn-lt"/>
              </a:rPr>
              <a:t>[1</a:t>
            </a:r>
            <a:r>
              <a:rPr lang="en-US" sz="2800">
                <a:ea typeface="+mn-lt"/>
                <a:cs typeface="+mn-lt"/>
              </a:rPr>
              <a:t>] </a:t>
            </a:r>
            <a:r>
              <a:rPr lang="en-US" sz="2800">
                <a:solidFill>
                  <a:srgbClr val="333333"/>
                </a:solidFill>
                <a:ea typeface="+mn-lt"/>
                <a:cs typeface="+mn-lt"/>
              </a:rPr>
              <a:t>IEEE Xplore, delivering full text access to the world&amp;#x27;s highest quality technical literature in engineering and technology. | IEEE Xplore</a:t>
            </a:r>
            <a:endParaRPr lang="en-US" sz="2800">
              <a:latin typeface="Calibri"/>
              <a:ea typeface="Calibri"/>
              <a:cs typeface="Calibri"/>
            </a:endParaRPr>
          </a:p>
          <a:p>
            <a:endParaRPr lang="en-US" sz="2800" dirty="0">
              <a:solidFill>
                <a:srgbClr val="333333"/>
              </a:solidFill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[2]“Automatic Panoramic Image Stitching using Invariant Features”, International Journal of Computer Vision, Jan. 01, 2006. [Online]. Available: https://doi.org/10.1007/s11263-006-0002-3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ea typeface="+mn-lt"/>
                <a:cs typeface="+mn-lt"/>
              </a:rPr>
              <a:t>[3]“</a:t>
            </a:r>
            <a:r>
              <a:rPr lang="en-US" sz="2600">
                <a:ea typeface="+mn-lt"/>
                <a:cs typeface="+mn-lt"/>
              </a:rPr>
              <a:t>A Review Over Panoramic Image Stitching Techniques”, International Journal of Computer Vision, </a:t>
            </a:r>
            <a:r>
              <a:rPr lang="en-US" sz="2600" dirty="0">
                <a:ea typeface="+mn-lt"/>
                <a:cs typeface="+mn-lt"/>
              </a:rPr>
              <a:t>Jan. 01, 2006. [Online]. Available: https://doi.org/10.1007/s11263-006-0002-3</a:t>
            </a:r>
            <a:endParaRPr lang="en-US" sz="26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US" sz="2600">
              <a:ea typeface="+mn-lt"/>
              <a:cs typeface="+mn-lt"/>
            </a:endParaRPr>
          </a:p>
          <a:p>
            <a:r>
              <a:rPr lang="en-US" sz="2600">
                <a:ea typeface="+mn-lt"/>
                <a:cs typeface="+mn-lt"/>
              </a:rPr>
              <a:t> [4] Farhadi, Ali, et al. ”Every picture tells a story: Stitching multiple image ” Euro-pean conference </a:t>
            </a:r>
            <a:r>
              <a:rPr lang="en-US" sz="2600" dirty="0">
                <a:ea typeface="+mn-lt"/>
                <a:cs typeface="+mn-lt"/>
              </a:rPr>
              <a:t>on computer vision. Springer, Berlin, Heidelberg, 2010.</a:t>
            </a:r>
            <a:endParaRPr lang="en-US" sz="26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ea typeface="+mn-lt"/>
                <a:cs typeface="+mn-lt"/>
              </a:rPr>
              <a:t>[5] O. Vinyals, A. </a:t>
            </a:r>
            <a:r>
              <a:rPr lang="en-US" sz="2600" err="1">
                <a:ea typeface="+mn-lt"/>
                <a:cs typeface="+mn-lt"/>
              </a:rPr>
              <a:t>Toshev</a:t>
            </a:r>
            <a:r>
              <a:rPr lang="en-US" sz="2600">
                <a:ea typeface="+mn-lt"/>
                <a:cs typeface="+mn-lt"/>
              </a:rPr>
              <a:t>, S. Bengio et al., "Show and tell: Lessons learned from the 2015 MSCOCO Detiecting feture using shift and stitching image ", </a:t>
            </a:r>
            <a:r>
              <a:rPr lang="en-US" sz="2600" dirty="0">
                <a:ea typeface="+mn-lt"/>
                <a:cs typeface="+mn-lt"/>
              </a:rPr>
              <a:t>IEEE Transactions on Pattern Analysis and Machine Intelligence, vol. 39, no. 4, 2017.</a:t>
            </a:r>
          </a:p>
          <a:p>
            <a:endParaRPr lang="en-US" sz="2600">
              <a:ea typeface="+mn-lt"/>
              <a:cs typeface="+mn-lt"/>
            </a:endParaRPr>
          </a:p>
          <a:p>
            <a:endParaRPr lang="en-US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25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764167" y="620819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22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81181A2-269D-4526-AD03-61C380AB4A73}"/>
              </a:ext>
            </a:extLst>
          </p:cNvPr>
          <p:cNvSpPr txBox="1"/>
          <p:nvPr/>
        </p:nvSpPr>
        <p:spPr>
          <a:xfrm>
            <a:off x="886691" y="1697759"/>
            <a:ext cx="1488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C064C8E8-D8B5-4F8B-BAAA-9072A2359AA9}"/>
              </a:ext>
            </a:extLst>
          </p:cNvPr>
          <p:cNvSpPr/>
          <p:nvPr/>
        </p:nvSpPr>
        <p:spPr>
          <a:xfrm>
            <a:off x="-2355476" y="-31785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9D6340B7-B674-4758-9DB1-CADE0B01AB05}"/>
              </a:ext>
            </a:extLst>
          </p:cNvPr>
          <p:cNvSpPr txBox="1"/>
          <p:nvPr/>
        </p:nvSpPr>
        <p:spPr>
          <a:xfrm>
            <a:off x="575052" y="3804371"/>
            <a:ext cx="1713789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>
                <a:solidFill>
                  <a:srgbClr val="000000"/>
                </a:solidFill>
                <a:latin typeface="Alats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2706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33073" y="9769592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24417"/>
            <a:ext cx="305961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Introduction</a:t>
            </a:r>
            <a:r>
              <a:rPr lang="en-US" sz="4800" b="1" u="sng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1"/>
              <a:ext cx="2083482" cy="117681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00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  <a:ea typeface="Open Sans Bold"/>
                  <a:cs typeface="Open Sans Bold"/>
                </a:rPr>
                <a:t>3</a:t>
              </a:r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xmlns="" id="{859BAC25-2A55-F692-4AF6-F2F3D298BD0A}"/>
              </a:ext>
            </a:extLst>
          </p:cNvPr>
          <p:cNvSpPr txBox="1"/>
          <p:nvPr/>
        </p:nvSpPr>
        <p:spPr>
          <a:xfrm>
            <a:off x="890665" y="1209397"/>
            <a:ext cx="14722128" cy="667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Image stitching is the process of combining multiple images to create a single larger image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, often referred to as a panorama.</a:t>
            </a:r>
            <a:endParaRPr lang="en-US" sz="2800">
              <a:solidFill>
                <a:srgbClr val="000000"/>
              </a:solidFill>
              <a:latin typeface="Calibri"/>
              <a:cs typeface="Calibri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It is done by combining two or more overlapping images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600">
              <a:solidFill>
                <a:srgbClr val="000000"/>
              </a:solidFill>
              <a:latin typeface="Calibri"/>
              <a:cs typeface="Calibri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600">
              <a:solidFill>
                <a:srgbClr val="000000"/>
              </a:solidFill>
              <a:latin typeface="Alatsi Bold"/>
            </a:endParaRPr>
          </a:p>
        </p:txBody>
      </p:sp>
      <p:pic>
        <p:nvPicPr>
          <p:cNvPr id="18" name="Picture 17" descr="A collage of a mountain range&#10;&#10;Description automatically generated">
            <a:extLst>
              <a:ext uri="{FF2B5EF4-FFF2-40B4-BE49-F238E27FC236}">
                <a16:creationId xmlns:a16="http://schemas.microsoft.com/office/drawing/2014/main" xmlns="" id="{1963002F-EDD4-947B-CE38-9FB8C3CC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34" y="4027674"/>
            <a:ext cx="9663953" cy="50051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7F8F851-ABAB-13DD-7F49-2941B677AA03}"/>
              </a:ext>
            </a:extLst>
          </p:cNvPr>
          <p:cNvSpPr txBox="1"/>
          <p:nvPr/>
        </p:nvSpPr>
        <p:spPr>
          <a:xfrm>
            <a:off x="7415651" y="94593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Fig-1:Stitched Image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544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33073" y="9752026"/>
            <a:ext cx="2221854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2496800" y="-23239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55141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Applications</a:t>
            </a:r>
            <a:r>
              <a:rPr lang="en-US" sz="4800" b="1" u="sng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1"/>
              <a:ext cx="2083482" cy="117681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00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  <a:ea typeface="Open Sans Bold"/>
                  <a:cs typeface="Open Sans Bold"/>
                </a:rPr>
                <a:t>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5F0A226-797E-47F3-B1FC-0505AEAAB19E}"/>
              </a:ext>
            </a:extLst>
          </p:cNvPr>
          <p:cNvSpPr txBox="1"/>
          <p:nvPr/>
        </p:nvSpPr>
        <p:spPr>
          <a:xfrm>
            <a:off x="882316" y="1849765"/>
            <a:ext cx="14859000" cy="69454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2600" b="1">
              <a:latin typeface="Times New Roman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>
                <a:ea typeface="+mn-lt"/>
                <a:cs typeface="+mn-lt"/>
              </a:rPr>
              <a:t>Panoramic Photography and Virtual Tours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>
                <a:ea typeface="+mn-lt"/>
                <a:cs typeface="+mn-lt"/>
              </a:rPr>
              <a:t>Remote Sensing and GIS</a:t>
            </a:r>
            <a:endParaRPr lang="en-US" sz="2800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>
                <a:ea typeface="+mn-lt"/>
                <a:cs typeface="+mn-lt"/>
              </a:rPr>
              <a:t>Medical Imaging:</a:t>
            </a:r>
            <a:endParaRPr lang="en-US" sz="2800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>
                <a:ea typeface="+mn-lt"/>
                <a:cs typeface="+mn-lt"/>
              </a:rPr>
              <a:t>Art and Photography</a:t>
            </a:r>
            <a:endParaRPr lang="en-US" sz="28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60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8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33073" y="9736506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963905" y="-30262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741910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Key Steps</a:t>
            </a:r>
            <a:r>
              <a:rPr lang="en-US" sz="4800" b="1" u="sng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1"/>
              <a:ext cx="2083482" cy="117681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00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5E5141-677D-572C-0E3E-CF86498B3F57}"/>
              </a:ext>
            </a:extLst>
          </p:cNvPr>
          <p:cNvSpPr txBox="1"/>
          <p:nvPr/>
        </p:nvSpPr>
        <p:spPr>
          <a:xfrm>
            <a:off x="1077476" y="3665502"/>
            <a:ext cx="842458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</a:rPr>
              <a:t>Feature detection</a:t>
            </a:r>
            <a:endParaRPr lang="en-US" sz="2800" dirty="0">
              <a:cs typeface="Calibri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</a:rPr>
              <a:t>Feature matching</a:t>
            </a:r>
            <a:endParaRPr lang="en-US" sz="2800" dirty="0">
              <a:cs typeface="Calibri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cs typeface="Calibri"/>
              </a:rPr>
              <a:t>Homography</a:t>
            </a:r>
            <a:r>
              <a:rPr lang="en-US" sz="2800" dirty="0">
                <a:cs typeface="Calibri"/>
              </a:rPr>
              <a:t> matrix calculation</a:t>
            </a:r>
            <a:endParaRPr lang="en-US" sz="2800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sz="2800" dirty="0">
                <a:ea typeface="+mn-lt"/>
                <a:cs typeface="+mn-lt"/>
              </a:rPr>
              <a:t>   Blending</a:t>
            </a:r>
            <a:endParaRPr lang="en-US">
              <a:ea typeface="+mn-lt"/>
              <a:cs typeface="+mn-lt"/>
            </a:endParaRPr>
          </a:p>
          <a:p>
            <a:pPr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sz="2800" dirty="0">
                <a:ea typeface="+mn-lt"/>
                <a:cs typeface="+mn-lt"/>
              </a:rPr>
              <a:t>   Image warping</a:t>
            </a:r>
            <a:endParaRPr lang="en-US" sz="2800" dirty="0">
              <a:ea typeface="Calibri"/>
              <a:cs typeface="Calibri"/>
            </a:endParaRPr>
          </a:p>
          <a:p>
            <a:pPr marL="342900" indent="-342900" algn="l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8C2C3E-07E5-1DB2-8AA7-BF23E8EF25BD}"/>
              </a:ext>
            </a:extLst>
          </p:cNvPr>
          <p:cNvSpPr txBox="1"/>
          <p:nvPr/>
        </p:nvSpPr>
        <p:spPr>
          <a:xfrm>
            <a:off x="900139" y="2102143"/>
            <a:ext cx="136689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Image stitching is a multi-step technique that involves the following image-processing operations: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7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39800" y="-2667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2545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u="sng">
                <a:solidFill>
                  <a:srgbClr val="000000"/>
                </a:solidFill>
                <a:latin typeface="Times New Roman"/>
                <a:cs typeface="Times New Roman"/>
              </a:rPr>
              <a:t>Methodology(Features Detection):</a:t>
            </a:r>
            <a:endParaRPr lang="en-US" sz="9600" b="1" u="sng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1"/>
              <a:ext cx="2083482" cy="117681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00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C15D26-9248-4AB2-859B-AFF5AE92C729}"/>
              </a:ext>
            </a:extLst>
          </p:cNvPr>
          <p:cNvSpPr txBox="1"/>
          <p:nvPr/>
        </p:nvSpPr>
        <p:spPr>
          <a:xfrm>
            <a:off x="886691" y="1630298"/>
            <a:ext cx="16410709" cy="7781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Times New Roman"/>
                <a:ea typeface="+mn-lt"/>
                <a:cs typeface="Times New Roman"/>
              </a:rPr>
              <a:t>SHIFT (</a:t>
            </a:r>
            <a:r>
              <a:rPr lang="en-US" sz="2800" dirty="0">
                <a:ea typeface="+mn-lt"/>
                <a:cs typeface="+mn-lt"/>
              </a:rPr>
              <a:t>scale-invariant feature transform) algorithm is used to detect key points and features.</a:t>
            </a:r>
            <a:endParaRPr lang="en-US" sz="2800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/>
                <a:ea typeface="Calibri"/>
                <a:cs typeface="Calibri"/>
              </a:rPr>
              <a:t>SHIFT algorithm steps:</a:t>
            </a:r>
          </a:p>
          <a:p>
            <a:pPr>
              <a:lnSpc>
                <a:spcPct val="150000"/>
              </a:lnSpc>
            </a:pPr>
            <a:endParaRPr lang="en-US" sz="280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latin typeface="Calibri"/>
                <a:ea typeface="Calibri"/>
                <a:cs typeface="Calibri"/>
              </a:rPr>
              <a:t>Keypoints</a:t>
            </a:r>
            <a:r>
              <a:rPr lang="en-US" sz="2800" b="1" dirty="0">
                <a:latin typeface="Calibri"/>
                <a:ea typeface="Calibri"/>
                <a:cs typeface="Calibri"/>
              </a:rPr>
              <a:t> Detection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>
                <a:ea typeface="+mn-lt"/>
                <a:cs typeface="+mn-lt"/>
              </a:rPr>
              <a:t>Image Pyramids:</a:t>
            </a:r>
            <a:r>
              <a:rPr lang="en-US" sz="2800" dirty="0">
                <a:ea typeface="+mn-lt"/>
                <a:cs typeface="+mn-lt"/>
              </a:rPr>
              <a:t>  The algorithm creates a pyramid of images by repeatedly applying Gaussian blurring and subsampling  to the original image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>
                <a:ea typeface="+mn-lt"/>
                <a:cs typeface="+mn-lt"/>
              </a:rPr>
              <a:t>Difference of Gaussians (</a:t>
            </a:r>
            <a:r>
              <a:rPr lang="en-US" sz="2800" b="1" dirty="0" err="1">
                <a:ea typeface="+mn-lt"/>
                <a:cs typeface="+mn-lt"/>
              </a:rPr>
              <a:t>DoG</a:t>
            </a:r>
            <a:r>
              <a:rPr lang="en-US" sz="2800" b="1" dirty="0">
                <a:ea typeface="+mn-lt"/>
                <a:cs typeface="+mn-lt"/>
              </a:rPr>
              <a:t>):</a:t>
            </a:r>
            <a:r>
              <a:rPr lang="en-US" sz="2800" dirty="0">
                <a:ea typeface="+mn-lt"/>
                <a:cs typeface="+mn-lt"/>
              </a:rPr>
              <a:t>  Within each scale level of the pyramid, SIFT computes the Difference of Gaussians (</a:t>
            </a:r>
            <a:r>
              <a:rPr lang="en-US" sz="2800" dirty="0" err="1">
                <a:ea typeface="+mn-lt"/>
                <a:cs typeface="+mn-lt"/>
              </a:rPr>
              <a:t>DoG</a:t>
            </a:r>
            <a:r>
              <a:rPr lang="en-US" sz="2800" dirty="0">
                <a:ea typeface="+mn-lt"/>
                <a:cs typeface="+mn-lt"/>
              </a:rPr>
              <a:t>) by subtracting adjacent levels of Gaussian blurred images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 err="1">
                <a:ea typeface="+mn-lt"/>
                <a:cs typeface="+mn-lt"/>
              </a:rPr>
              <a:t>Keypoints</a:t>
            </a:r>
            <a:r>
              <a:rPr lang="en-US" sz="2800" b="1" dirty="0">
                <a:ea typeface="+mn-lt"/>
                <a:cs typeface="+mn-lt"/>
              </a:rPr>
              <a:t> Localization: </a:t>
            </a:r>
            <a:r>
              <a:rPr lang="en-US" sz="2800" dirty="0">
                <a:ea typeface="+mn-lt"/>
                <a:cs typeface="+mn-lt"/>
              </a:rPr>
              <a:t> Each pixel in the </a:t>
            </a:r>
            <a:r>
              <a:rPr lang="en-US" sz="2800" dirty="0" err="1">
                <a:ea typeface="+mn-lt"/>
                <a:cs typeface="+mn-lt"/>
              </a:rPr>
              <a:t>DoG</a:t>
            </a:r>
            <a:r>
              <a:rPr lang="en-US" sz="2800" dirty="0">
                <a:ea typeface="+mn-lt"/>
                <a:cs typeface="+mn-lt"/>
              </a:rPr>
              <a:t> images, it is compared with its 26 neighbors . If the pixel value is the maximum or minimum among its neighbors, it is considered a </a:t>
            </a:r>
            <a:r>
              <a:rPr lang="en-US" sz="2800" dirty="0" err="1">
                <a:ea typeface="+mn-lt"/>
                <a:cs typeface="+mn-lt"/>
              </a:rPr>
              <a:t>keypoint</a:t>
            </a:r>
            <a:r>
              <a:rPr lang="en-US" sz="2800" dirty="0">
                <a:ea typeface="+mn-lt"/>
                <a:cs typeface="+mn-lt"/>
              </a:rPr>
              <a:t> candidate.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968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z="16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39800" y="-2667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2545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u="sng">
                <a:solidFill>
                  <a:srgbClr val="000000"/>
                </a:solidFill>
                <a:latin typeface="Times New Roman"/>
                <a:cs typeface="Times New Roman"/>
              </a:rPr>
              <a:t>Methodology(Features Detection):</a:t>
            </a:r>
            <a:endParaRPr lang="en-US" sz="9600" b="1" u="sng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1"/>
              <a:ext cx="2083482" cy="117681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  <a:ea typeface="Open Sans Bold"/>
                  <a:cs typeface="Open Sans Bold"/>
                </a:rPr>
                <a:t>7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C15D26-9248-4AB2-859B-AFF5AE92C729}"/>
              </a:ext>
            </a:extLst>
          </p:cNvPr>
          <p:cNvSpPr txBox="1"/>
          <p:nvPr/>
        </p:nvSpPr>
        <p:spPr>
          <a:xfrm>
            <a:off x="886691" y="1630298"/>
            <a:ext cx="16410709" cy="71351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ea typeface="+mn-lt"/>
                <a:cs typeface="+mn-lt"/>
              </a:rPr>
              <a:t>Feature Description:  </a:t>
            </a:r>
            <a:r>
              <a:rPr lang="en-US" sz="2800" dirty="0">
                <a:ea typeface="+mn-lt"/>
                <a:cs typeface="+mn-lt"/>
              </a:rPr>
              <a:t>Each  </a:t>
            </a:r>
            <a:r>
              <a:rPr lang="en-US" sz="2800" dirty="0" err="1">
                <a:ea typeface="+mn-lt"/>
                <a:cs typeface="+mn-lt"/>
              </a:rPr>
              <a:t>keypoint</a:t>
            </a:r>
            <a:r>
              <a:rPr lang="en-US" sz="2800" dirty="0">
                <a:ea typeface="+mn-lt"/>
                <a:cs typeface="+mn-lt"/>
              </a:rPr>
              <a:t> is described by a robust feature vector (descriptor) that captures its local appearance, orientation, and structural information through gradient histograms.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sz="2800" dirty="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>
                <a:ea typeface="+mn-lt"/>
                <a:cs typeface="+mn-lt"/>
              </a:rPr>
              <a:t>Gradient Calculation: </a:t>
            </a:r>
            <a:r>
              <a:rPr lang="en-US" sz="2800" dirty="0">
                <a:ea typeface="+mn-lt"/>
                <a:cs typeface="+mn-lt"/>
              </a:rPr>
              <a:t> For each </a:t>
            </a:r>
            <a:r>
              <a:rPr lang="en-US" sz="2800" dirty="0" err="1">
                <a:ea typeface="+mn-lt"/>
                <a:cs typeface="+mn-lt"/>
              </a:rPr>
              <a:t>keypoint</a:t>
            </a:r>
            <a:r>
              <a:rPr lang="en-US" sz="2800" dirty="0">
                <a:ea typeface="+mn-lt"/>
                <a:cs typeface="+mn-lt"/>
              </a:rPr>
              <a:t>, the gradient magnitude and direction are computed in its neighborhood (usually a 16x16 window)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>
                <a:ea typeface="+mn-lt"/>
                <a:cs typeface="+mn-lt"/>
              </a:rPr>
              <a:t>Histogram Accumulation:</a:t>
            </a:r>
            <a:r>
              <a:rPr lang="en-US" sz="2800" dirty="0">
                <a:ea typeface="+mn-lt"/>
                <a:cs typeface="+mn-lt"/>
              </a:rPr>
              <a:t> A histogram of gradient orientations is constructed, where each orientation bin accumulates gradient magnitudes weighted by their orientations.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>
                <a:ea typeface="+mn-lt"/>
                <a:cs typeface="+mn-lt"/>
              </a:rPr>
              <a:t>Multiple Orientations: </a:t>
            </a:r>
            <a:r>
              <a:rPr lang="en-US" sz="2800" dirty="0">
                <a:ea typeface="+mn-lt"/>
                <a:cs typeface="+mn-lt"/>
              </a:rPr>
              <a:t>If there are multiple peaks within 80% of the highest peak, multiple orientations are assigned to the </a:t>
            </a:r>
            <a:r>
              <a:rPr lang="en-US" sz="2800" dirty="0" err="1">
                <a:ea typeface="+mn-lt"/>
                <a:cs typeface="+mn-lt"/>
              </a:rPr>
              <a:t>keypoint</a:t>
            </a:r>
            <a:r>
              <a:rPr lang="en-US" sz="2800" dirty="0">
                <a:ea typeface="+mn-lt"/>
                <a:cs typeface="+mn-lt"/>
              </a:rPr>
              <a:t> to improve matching robustness.</a:t>
            </a:r>
          </a:p>
        </p:txBody>
      </p:sp>
    </p:spTree>
    <p:extLst>
      <p:ext uri="{BB962C8B-B14F-4D97-AF65-F5344CB8AC3E}">
        <p14:creationId xmlns:p14="http://schemas.microsoft.com/office/powerpoint/2010/main" val="897516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705285" y="749237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119068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Methodology (Features Detection)</a:t>
            </a:r>
            <a:r>
              <a:rPr lang="en-US" sz="48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  <a:ea typeface="Open Sans Bold"/>
                  <a:cs typeface="Open Sans Bold"/>
                </a:rPr>
                <a:t>8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25CA984-0491-F20F-B462-4776F0D3D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27" y="1940708"/>
            <a:ext cx="14539631" cy="6724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CD14B95-E817-66DE-F126-9962529080FE}"/>
              </a:ext>
            </a:extLst>
          </p:cNvPr>
          <p:cNvSpPr txBox="1"/>
          <p:nvPr/>
        </p:nvSpPr>
        <p:spPr>
          <a:xfrm>
            <a:off x="7895998" y="905697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FIg-2: </a:t>
            </a:r>
            <a:r>
              <a:rPr lang="en-US" sz="2000" err="1">
                <a:ea typeface="Calibri"/>
                <a:cs typeface="Calibri"/>
              </a:rPr>
              <a:t>Keypoints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25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91064" y="9711751"/>
            <a:ext cx="2221854" cy="425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fld id="{0316BD45-5423-43AC-AF76-858D4C948DD9}" type="datetime1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6/30/2024</a:t>
            </a:fld>
            <a:endParaRPr lang="en-US" sz="27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304800" y="9982375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705285" y="749237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000" y="9949289"/>
            <a:ext cx="7105264" cy="19050"/>
          </a:xfrm>
          <a:prstGeom prst="line">
            <a:avLst/>
          </a:prstGeom>
          <a:ln w="1143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86691" y="467280"/>
            <a:ext cx="1119068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>
                <a:solidFill>
                  <a:srgbClr val="000000"/>
                </a:solidFill>
                <a:latin typeface="Times New Roman"/>
                <a:cs typeface="Times New Roman"/>
              </a:rPr>
              <a:t>Methodology (Feature Matching)</a:t>
            </a:r>
            <a:r>
              <a:rPr lang="en-US" sz="4800" b="1" u="sng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9600" b="1" u="sng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840200" y="0"/>
            <a:ext cx="1562612" cy="1673225"/>
            <a:chOff x="0" y="0"/>
            <a:chExt cx="2083482" cy="223096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  <a:grpFill/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4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Open Sans Bold"/>
                  <a:ea typeface="Open Sans Bold"/>
                  <a:cs typeface="Open Sans Bold"/>
                </a:rPr>
                <a:t>9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CB334D-DBF0-6189-8AEC-A6E9B66B20B1}"/>
              </a:ext>
            </a:extLst>
          </p:cNvPr>
          <p:cNvSpPr txBox="1"/>
          <p:nvPr/>
        </p:nvSpPr>
        <p:spPr>
          <a:xfrm>
            <a:off x="890500" y="1885331"/>
            <a:ext cx="13732041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b="1" dirty="0">
                <a:ea typeface="Calibri"/>
                <a:cs typeface="Calibri"/>
              </a:rPr>
              <a:t>Apply Brute Force: </a:t>
            </a:r>
            <a:r>
              <a:rPr lang="en-US" sz="2800" dirty="0">
                <a:ea typeface="Calibri"/>
                <a:cs typeface="Calibri"/>
              </a:rPr>
              <a:t>Using Brute Force Matching, each feature descriptor in one image is compared to every feature descriptor in the other image.</a:t>
            </a: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b="1" dirty="0">
                <a:ea typeface="+mn-lt"/>
                <a:cs typeface="+mn-lt"/>
              </a:rPr>
              <a:t>Calculate Distance:</a:t>
            </a:r>
            <a:r>
              <a:rPr lang="en-US" sz="2800" dirty="0">
                <a:ea typeface="+mn-lt"/>
                <a:cs typeface="+mn-lt"/>
              </a:rPr>
              <a:t> For each feature descriptor, calculate its distance(</a:t>
            </a:r>
            <a:r>
              <a:rPr lang="en-US" sz="2800" b="1" dirty="0">
                <a:ea typeface="+mn-lt"/>
                <a:cs typeface="+mn-lt"/>
              </a:rPr>
              <a:t>Euclidian distance</a:t>
            </a:r>
            <a:r>
              <a:rPr lang="en-US" sz="2800" dirty="0">
                <a:ea typeface="+mn-lt"/>
                <a:cs typeface="+mn-lt"/>
              </a:rPr>
              <a:t>) to every feature descriptor in the second set</a:t>
            </a:r>
          </a:p>
          <a:p>
            <a:pPr marL="514350" indent="-514350">
              <a:buAutoNum type="arabicPeriod"/>
            </a:pPr>
            <a:endParaRPr lang="en-US" sz="2800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800" b="1" dirty="0">
                <a:ea typeface="Calibri"/>
                <a:cs typeface="Calibri"/>
              </a:rPr>
              <a:t>Best Match:</a:t>
            </a:r>
            <a:r>
              <a:rPr lang="en-US" sz="2800" dirty="0">
                <a:ea typeface="Calibri"/>
                <a:cs typeface="Calibri"/>
              </a:rPr>
              <a:t> Find the best match which has least distance</a:t>
            </a: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b="1" dirty="0">
                <a:ea typeface="+mn-lt"/>
                <a:cs typeface="+mn-lt"/>
              </a:rPr>
              <a:t>Threshold Apply: </a:t>
            </a:r>
            <a:r>
              <a:rPr lang="en-US" sz="2800" dirty="0">
                <a:ea typeface="+mn-lt"/>
                <a:cs typeface="+mn-lt"/>
              </a:rPr>
              <a:t>Apply a threshold to filter out matches that exceed a certain distance</a:t>
            </a:r>
            <a:endParaRPr lang="en-US" sz="2800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US" sz="2800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800" b="1" dirty="0">
                <a:ea typeface="+mn-lt"/>
                <a:cs typeface="+mn-lt"/>
              </a:rPr>
              <a:t>Sort Matches:</a:t>
            </a:r>
            <a:r>
              <a:rPr lang="en-US" sz="2800" dirty="0">
                <a:ea typeface="+mn-lt"/>
                <a:cs typeface="+mn-lt"/>
              </a:rPr>
              <a:t> Sort matches based on their distance or similarity score for further processing.</a:t>
            </a:r>
            <a:endParaRPr lang="en-US" sz="2800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76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544</Words>
  <Application>Microsoft Office PowerPoint</Application>
  <PresentationFormat>Custom</PresentationFormat>
  <Paragraphs>206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Open Sans Bold</vt:lpstr>
      <vt:lpstr>Times New Roman</vt:lpstr>
      <vt:lpstr>Alatsi Bold</vt:lpstr>
      <vt:lpstr>Calibri</vt:lpstr>
      <vt:lpstr>Wingdings,Sans-Serif</vt:lpstr>
      <vt:lpstr>Alatsi</vt:lpstr>
      <vt:lpstr>Wingdings</vt:lpstr>
      <vt:lpstr>-apple-system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Contract Management Consulting Presentation</dc:title>
  <dc:creator>Chinmoy Modak Turjo</dc:creator>
  <cp:lastModifiedBy>maxim com</cp:lastModifiedBy>
  <cp:revision>435</cp:revision>
  <dcterms:created xsi:type="dcterms:W3CDTF">2006-08-16T00:00:00Z</dcterms:created>
  <dcterms:modified xsi:type="dcterms:W3CDTF">2024-06-30T09:33:22Z</dcterms:modified>
  <dc:identifier>DAGFSGrY5eY</dc:identifier>
</cp:coreProperties>
</file>